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Lst>
  <p:sldSz cx="7563485" cy="1068832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77E2"/>
    <a:srgbClr val="B222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viewProps" Target="viewProps.xml"/><Relationship Id="rId8" Type="http://schemas.openxmlformats.org/officeDocument/2006/relationships/presProps" Target="presProps.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2337067" y="1143000"/>
            <a:ext cx="218386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Fig.1 | RNA velocity model applied on chrommafin scRNA-seq data. </a:t>
            </a:r>
            <a:endParaRPr lang="en-US"/>
          </a:p>
          <a:p>
            <a:r>
              <a:rPr lang="en-US"/>
              <a:t>a, Transcriptional model of mRNA processing in cell involving transcription, splicing and degradation. </a:t>
            </a:r>
            <a:endParaRPr lang="en-US"/>
          </a:p>
          <a:p>
            <a:r>
              <a:rPr lang="en-US"/>
              <a:t>b, Plots of unspliced and spliced RNA abundancy in cell with coefficients (??). Left, The phase portrait plot for the model</a:t>
            </a:r>
            <a:r>
              <a:rPr lang="en-US">
                <a:sym typeface="+mn-ea"/>
              </a:rPr>
              <a:t> under the assumption of \beta = 1 in all cells</a:t>
            </a:r>
            <a:r>
              <a:rPr lang="en-US"/>
              <a:t>. Dashed line indicates the steady state, arrows indicates the development of time. Right, Dashed line indicates the time of sudden transcription initiation and termination. </a:t>
            </a:r>
            <a:endParaRPr lang="en-US"/>
          </a:p>
          <a:p>
            <a:r>
              <a:rPr lang="en-US"/>
              <a:t>c, RNA velocity graph with scVelo of mouse chromaffin dataset (La Manno et al., 2018). </a:t>
            </a:r>
            <a:endParaRPr lang="en-US"/>
          </a:p>
          <a:p>
            <a:r>
              <a:rPr lang="en-US"/>
              <a:t>d, </a:t>
            </a:r>
            <a:r>
              <a:rPr lang="en-US">
                <a:sym typeface="+mn-ea"/>
              </a:rPr>
              <a:t>Manual cell-type annotation results for the clusters and ground-truth devlopmental knowledge indicated with dashed arrows. SCP: schwann cell precursors.</a:t>
            </a:r>
            <a:endParaRPr lang="en-US"/>
          </a:p>
          <a:p>
            <a:r>
              <a:rPr lang="en-US"/>
              <a:t>e, Gene expression portrait of Chga (up) and Serpine2 (down). Chga is expressed in chromaffin cells, and Serpine2 in schwann cell precursors.</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Fig.2 | RNA velocity inference from scRNA-seq data.</a:t>
            </a:r>
            <a:endParaRPr lang="en-US"/>
          </a:p>
          <a:p>
            <a:r>
              <a:rPr lang="en-US"/>
              <a:t>a, Summary graph of a typical RNA velocity workflow (Gorin et al., 2022).</a:t>
            </a:r>
            <a:endParaRPr lang="en-US"/>
          </a:p>
          <a:p>
            <a:r>
              <a:rPr lang="en-US"/>
              <a:t>b, Spliced and un-spliced reads are mapped to different part of the gene. Pie charts indicates the percentage of un-spliced genes in different sequencing technologies (LaManno et al., 2018).</a:t>
            </a:r>
            <a:endParaRPr lang="en-US"/>
          </a:p>
          <a:p>
            <a:r>
              <a:rPr lang="en-US"/>
              <a:t>c, Percentile fit used by LaManno et al. (2018). The pink line (quantile fit) works better than regular fit under all conditions. By assuming a steady state at the extreme quantiles, rate coefficients can be found mathematically.</a:t>
            </a:r>
            <a:endParaRPr lang="en-US"/>
          </a:p>
          <a:p>
            <a:r>
              <a:rPr lang="en-US"/>
              <a:t>d, Maximum likelihood method for rate coefficient determination. Parameters of rate coefficients are updated iteratively with inferred time and state based on the spliced and unspliced gene counts from sequencing data (Bergen et al., 2020).</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 3 | Phase portraits of marker genes in different cells.</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5457" y="1749304"/>
            <a:ext cx="5672743" cy="3721289"/>
          </a:xfrm>
        </p:spPr>
        <p:txBody>
          <a:bodyPr anchor="b"/>
          <a:lstStyle>
            <a:lvl1pPr algn="ctr">
              <a:defRPr sz="4960"/>
            </a:lvl1pPr>
          </a:lstStyle>
          <a:p>
            <a:r>
              <a:rPr lang="en-US" smtClean="0"/>
              <a:t>Click to edit Master title style</a:t>
            </a:r>
            <a:endParaRPr lang="en-US"/>
          </a:p>
        </p:txBody>
      </p:sp>
      <p:sp>
        <p:nvSpPr>
          <p:cNvPr id="3" name="Subtitle 2"/>
          <p:cNvSpPr>
            <a:spLocks noGrp="1"/>
          </p:cNvSpPr>
          <p:nvPr>
            <p:ph type="subTitle" idx="1"/>
          </p:nvPr>
        </p:nvSpPr>
        <p:spPr>
          <a:xfrm>
            <a:off x="945457" y="5614100"/>
            <a:ext cx="5672743" cy="2580654"/>
          </a:xfrm>
        </p:spPr>
        <p:txBody>
          <a:bodyPr/>
          <a:lstStyle>
            <a:lvl1pPr marL="0" indent="0" algn="ctr">
              <a:buNone/>
              <a:defRPr sz="1985"/>
            </a:lvl1pPr>
            <a:lvl2pPr marL="378460" indent="0" algn="ctr">
              <a:buNone/>
              <a:defRPr sz="1655"/>
            </a:lvl2pPr>
            <a:lvl3pPr marL="756285" indent="0" algn="ctr">
              <a:buNone/>
              <a:defRPr sz="1490"/>
            </a:lvl3pPr>
            <a:lvl4pPr marL="1134745" indent="0" algn="ctr">
              <a:buNone/>
              <a:defRPr sz="1325"/>
            </a:lvl4pPr>
            <a:lvl5pPr marL="1512570" indent="0" algn="ctr">
              <a:buNone/>
              <a:defRPr sz="1325"/>
            </a:lvl5pPr>
            <a:lvl6pPr marL="1891030" indent="0" algn="ctr">
              <a:buNone/>
              <a:defRPr sz="1325"/>
            </a:lvl6pPr>
            <a:lvl7pPr marL="2268855" indent="0" algn="ctr">
              <a:buNone/>
              <a:defRPr sz="1325"/>
            </a:lvl7pPr>
            <a:lvl8pPr marL="2647315" indent="0" algn="ctr">
              <a:buNone/>
              <a:defRPr sz="1325"/>
            </a:lvl8pPr>
            <a:lvl9pPr marL="3025775" indent="0" algn="ctr">
              <a:buNone/>
              <a:defRPr sz="1325"/>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12742" y="569080"/>
            <a:ext cx="1630914" cy="905827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20001" y="569080"/>
            <a:ext cx="4798195" cy="9058272"/>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6062" y="2664780"/>
            <a:ext cx="6523654" cy="4446247"/>
          </a:xfrm>
        </p:spPr>
        <p:txBody>
          <a:bodyPr anchor="b"/>
          <a:lstStyle>
            <a:lvl1pPr>
              <a:defRPr sz="4960"/>
            </a:lvl1pPr>
          </a:lstStyle>
          <a:p>
            <a:r>
              <a:rPr lang="en-US" smtClean="0"/>
              <a:t>Click to edit Master title style</a:t>
            </a:r>
            <a:endParaRPr lang="en-US"/>
          </a:p>
        </p:txBody>
      </p:sp>
      <p:sp>
        <p:nvSpPr>
          <p:cNvPr id="3" name="Text Placeholder 2"/>
          <p:cNvSpPr>
            <a:spLocks noGrp="1"/>
          </p:cNvSpPr>
          <p:nvPr>
            <p:ph type="body" idx="1"/>
          </p:nvPr>
        </p:nvSpPr>
        <p:spPr>
          <a:xfrm>
            <a:off x="516062" y="7153091"/>
            <a:ext cx="6523654" cy="2338176"/>
          </a:xfrm>
        </p:spPr>
        <p:txBody>
          <a:bodyPr/>
          <a:lstStyle>
            <a:lvl1pPr marL="0" indent="0">
              <a:buNone/>
              <a:defRPr sz="1985">
                <a:solidFill>
                  <a:schemeClr val="tx1">
                    <a:tint val="75000"/>
                  </a:schemeClr>
                </a:solidFill>
              </a:defRPr>
            </a:lvl1pPr>
            <a:lvl2pPr marL="378460" indent="0">
              <a:buNone/>
              <a:defRPr sz="1655">
                <a:solidFill>
                  <a:schemeClr val="tx1">
                    <a:tint val="75000"/>
                  </a:schemeClr>
                </a:solidFill>
              </a:defRPr>
            </a:lvl2pPr>
            <a:lvl3pPr marL="756285" indent="0">
              <a:buNone/>
              <a:defRPr sz="1490">
                <a:solidFill>
                  <a:schemeClr val="tx1">
                    <a:tint val="75000"/>
                  </a:schemeClr>
                </a:solidFill>
              </a:defRPr>
            </a:lvl3pPr>
            <a:lvl4pPr marL="1134745" indent="0">
              <a:buNone/>
              <a:defRPr sz="1325">
                <a:solidFill>
                  <a:schemeClr val="tx1">
                    <a:tint val="75000"/>
                  </a:schemeClr>
                </a:solidFill>
              </a:defRPr>
            </a:lvl4pPr>
            <a:lvl5pPr marL="1512570" indent="0">
              <a:buNone/>
              <a:defRPr sz="1325">
                <a:solidFill>
                  <a:schemeClr val="tx1">
                    <a:tint val="75000"/>
                  </a:schemeClr>
                </a:solidFill>
              </a:defRPr>
            </a:lvl5pPr>
            <a:lvl6pPr marL="1891030" indent="0">
              <a:buNone/>
              <a:defRPr sz="1325">
                <a:solidFill>
                  <a:schemeClr val="tx1">
                    <a:tint val="75000"/>
                  </a:schemeClr>
                </a:solidFill>
              </a:defRPr>
            </a:lvl6pPr>
            <a:lvl7pPr marL="2268855" indent="0">
              <a:buNone/>
              <a:defRPr sz="1325">
                <a:solidFill>
                  <a:schemeClr val="tx1">
                    <a:tint val="75000"/>
                  </a:schemeClr>
                </a:solidFill>
              </a:defRPr>
            </a:lvl7pPr>
            <a:lvl8pPr marL="2647315" indent="0">
              <a:buNone/>
              <a:defRPr sz="1325">
                <a:solidFill>
                  <a:schemeClr val="tx1">
                    <a:tint val="75000"/>
                  </a:schemeClr>
                </a:solidFill>
              </a:defRPr>
            </a:lvl8pPr>
            <a:lvl9pPr marL="3025775" indent="0">
              <a:buNone/>
              <a:defRPr sz="1325">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20001" y="2845401"/>
            <a:ext cx="3214554" cy="678195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3829102" y="2845401"/>
            <a:ext cx="3214554" cy="678195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987" y="569080"/>
            <a:ext cx="6523654" cy="2066009"/>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520987" y="2620244"/>
            <a:ext cx="3199781" cy="1284141"/>
          </a:xfrm>
        </p:spPr>
        <p:txBody>
          <a:bodyPr anchor="b"/>
          <a:lstStyle>
            <a:lvl1pPr marL="0" indent="0">
              <a:buNone/>
              <a:defRPr sz="1985" b="1"/>
            </a:lvl1pPr>
            <a:lvl2pPr marL="378460" indent="0">
              <a:buNone/>
              <a:defRPr sz="1655" b="1"/>
            </a:lvl2pPr>
            <a:lvl3pPr marL="756285" indent="0">
              <a:buNone/>
              <a:defRPr sz="1490" b="1"/>
            </a:lvl3pPr>
            <a:lvl4pPr marL="1134745" indent="0">
              <a:buNone/>
              <a:defRPr sz="1325" b="1"/>
            </a:lvl4pPr>
            <a:lvl5pPr marL="1512570" indent="0">
              <a:buNone/>
              <a:defRPr sz="1325" b="1"/>
            </a:lvl5pPr>
            <a:lvl6pPr marL="1891030" indent="0">
              <a:buNone/>
              <a:defRPr sz="1325" b="1"/>
            </a:lvl6pPr>
            <a:lvl7pPr marL="2268855" indent="0">
              <a:buNone/>
              <a:defRPr sz="1325" b="1"/>
            </a:lvl7pPr>
            <a:lvl8pPr marL="2647315" indent="0">
              <a:buNone/>
              <a:defRPr sz="1325" b="1"/>
            </a:lvl8pPr>
            <a:lvl9pPr marL="3025775" indent="0">
              <a:buNone/>
              <a:defRPr sz="1325"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520987" y="3904385"/>
            <a:ext cx="3199781" cy="574276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3829102" y="2620244"/>
            <a:ext cx="3215540" cy="1284141"/>
          </a:xfrm>
        </p:spPr>
        <p:txBody>
          <a:bodyPr anchor="b"/>
          <a:lstStyle>
            <a:lvl1pPr marL="0" indent="0">
              <a:buNone/>
              <a:defRPr sz="1985" b="1"/>
            </a:lvl1pPr>
            <a:lvl2pPr marL="378460" indent="0">
              <a:buNone/>
              <a:defRPr sz="1655" b="1"/>
            </a:lvl2pPr>
            <a:lvl3pPr marL="756285" indent="0">
              <a:buNone/>
              <a:defRPr sz="1490" b="1"/>
            </a:lvl3pPr>
            <a:lvl4pPr marL="1134745" indent="0">
              <a:buNone/>
              <a:defRPr sz="1325" b="1"/>
            </a:lvl4pPr>
            <a:lvl5pPr marL="1512570" indent="0">
              <a:buNone/>
              <a:defRPr sz="1325" b="1"/>
            </a:lvl5pPr>
            <a:lvl6pPr marL="1891030" indent="0">
              <a:buNone/>
              <a:defRPr sz="1325" b="1"/>
            </a:lvl6pPr>
            <a:lvl7pPr marL="2268855" indent="0">
              <a:buNone/>
              <a:defRPr sz="1325" b="1"/>
            </a:lvl7pPr>
            <a:lvl8pPr marL="2647315" indent="0">
              <a:buNone/>
              <a:defRPr sz="1325" b="1"/>
            </a:lvl8pPr>
            <a:lvl9pPr marL="3025775" indent="0">
              <a:buNone/>
              <a:defRPr sz="1325"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3829102" y="3904385"/>
            <a:ext cx="3215540" cy="574276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87" y="712587"/>
            <a:ext cx="2439476" cy="2494056"/>
          </a:xfrm>
        </p:spPr>
        <p:txBody>
          <a:bodyPr anchor="b"/>
          <a:lstStyle>
            <a:lvl1pPr>
              <a:defRPr sz="2650"/>
            </a:lvl1pPr>
          </a:lstStyle>
          <a:p>
            <a:r>
              <a:rPr lang="en-US" smtClean="0"/>
              <a:t>Click to edit Master title style</a:t>
            </a:r>
            <a:endParaRPr lang="en-US"/>
          </a:p>
        </p:txBody>
      </p:sp>
      <p:sp>
        <p:nvSpPr>
          <p:cNvPr id="3" name="Content Placeholder 2"/>
          <p:cNvSpPr>
            <a:spLocks noGrp="1"/>
          </p:cNvSpPr>
          <p:nvPr>
            <p:ph idx="1"/>
          </p:nvPr>
        </p:nvSpPr>
        <p:spPr>
          <a:xfrm>
            <a:off x="3215540" y="1538991"/>
            <a:ext cx="3829102" cy="7595983"/>
          </a:xfrm>
        </p:spPr>
        <p:txBody>
          <a:bodyPr/>
          <a:lstStyle>
            <a:lvl1pPr>
              <a:defRPr sz="2650"/>
            </a:lvl1pPr>
            <a:lvl2pPr>
              <a:defRPr sz="2320"/>
            </a:lvl2pPr>
            <a:lvl3pPr>
              <a:defRPr sz="1985"/>
            </a:lvl3pPr>
            <a:lvl4pPr>
              <a:defRPr sz="1655"/>
            </a:lvl4pPr>
            <a:lvl5pPr>
              <a:defRPr sz="1655"/>
            </a:lvl5pPr>
            <a:lvl6pPr>
              <a:defRPr sz="1655"/>
            </a:lvl6pPr>
            <a:lvl7pPr>
              <a:defRPr sz="1655"/>
            </a:lvl7pPr>
            <a:lvl8pPr>
              <a:defRPr sz="1655"/>
            </a:lvl8pPr>
            <a:lvl9pPr>
              <a:defRPr sz="1655"/>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520987" y="3206643"/>
            <a:ext cx="2439476" cy="5940702"/>
          </a:xfrm>
        </p:spPr>
        <p:txBody>
          <a:bodyPr/>
          <a:lstStyle>
            <a:lvl1pPr marL="0" indent="0">
              <a:buNone/>
              <a:defRPr sz="1325"/>
            </a:lvl1pPr>
            <a:lvl2pPr marL="378460" indent="0">
              <a:buNone/>
              <a:defRPr sz="1160"/>
            </a:lvl2pPr>
            <a:lvl3pPr marL="756285" indent="0">
              <a:buNone/>
              <a:defRPr sz="995"/>
            </a:lvl3pPr>
            <a:lvl4pPr marL="1134745" indent="0">
              <a:buNone/>
              <a:defRPr sz="830"/>
            </a:lvl4pPr>
            <a:lvl5pPr marL="1512570" indent="0">
              <a:buNone/>
              <a:defRPr sz="830"/>
            </a:lvl5pPr>
            <a:lvl6pPr marL="1891030" indent="0">
              <a:buNone/>
              <a:defRPr sz="830"/>
            </a:lvl6pPr>
            <a:lvl7pPr marL="2268855" indent="0">
              <a:buNone/>
              <a:defRPr sz="830"/>
            </a:lvl7pPr>
            <a:lvl8pPr marL="2647315" indent="0">
              <a:buNone/>
              <a:defRPr sz="830"/>
            </a:lvl8pPr>
            <a:lvl9pPr marL="3025775" indent="0">
              <a:buNone/>
              <a:defRPr sz="83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87" y="712587"/>
            <a:ext cx="2439476" cy="2494056"/>
          </a:xfrm>
        </p:spPr>
        <p:txBody>
          <a:bodyPr anchor="b"/>
          <a:lstStyle>
            <a:lvl1pPr>
              <a:defRPr sz="2650"/>
            </a:lvl1pPr>
          </a:lstStyle>
          <a:p>
            <a:r>
              <a:rPr lang="en-US" smtClean="0"/>
              <a:t>Click to edit Master title style</a:t>
            </a:r>
            <a:endParaRPr lang="en-US"/>
          </a:p>
        </p:txBody>
      </p:sp>
      <p:sp>
        <p:nvSpPr>
          <p:cNvPr id="3" name="Picture Placeholder 2"/>
          <p:cNvSpPr>
            <a:spLocks noGrp="1"/>
          </p:cNvSpPr>
          <p:nvPr>
            <p:ph type="pic" idx="1"/>
          </p:nvPr>
        </p:nvSpPr>
        <p:spPr>
          <a:xfrm>
            <a:off x="3215540" y="1538991"/>
            <a:ext cx="3829102" cy="7595983"/>
          </a:xfrm>
        </p:spPr>
        <p:txBody>
          <a:bodyPr/>
          <a:lstStyle>
            <a:lvl1pPr marL="0" indent="0">
              <a:buNone/>
              <a:defRPr sz="2650"/>
            </a:lvl1pPr>
            <a:lvl2pPr marL="378460" indent="0">
              <a:buNone/>
              <a:defRPr sz="2320"/>
            </a:lvl2pPr>
            <a:lvl3pPr marL="756285" indent="0">
              <a:buNone/>
              <a:defRPr sz="1985"/>
            </a:lvl3pPr>
            <a:lvl4pPr marL="1134745" indent="0">
              <a:buNone/>
              <a:defRPr sz="1655"/>
            </a:lvl4pPr>
            <a:lvl5pPr marL="1512570" indent="0">
              <a:buNone/>
              <a:defRPr sz="1655"/>
            </a:lvl5pPr>
            <a:lvl6pPr marL="1891030" indent="0">
              <a:buNone/>
              <a:defRPr sz="1655"/>
            </a:lvl6pPr>
            <a:lvl7pPr marL="2268855" indent="0">
              <a:buNone/>
              <a:defRPr sz="1655"/>
            </a:lvl7pPr>
            <a:lvl8pPr marL="2647315" indent="0">
              <a:buNone/>
              <a:defRPr sz="1655"/>
            </a:lvl8pPr>
            <a:lvl9pPr marL="3025775" indent="0">
              <a:buNone/>
              <a:defRPr sz="1655"/>
            </a:lvl9pPr>
          </a:lstStyle>
          <a:p>
            <a:endParaRPr lang="en-US"/>
          </a:p>
        </p:txBody>
      </p:sp>
      <p:sp>
        <p:nvSpPr>
          <p:cNvPr id="4" name="Text Placeholder 3"/>
          <p:cNvSpPr>
            <a:spLocks noGrp="1"/>
          </p:cNvSpPr>
          <p:nvPr>
            <p:ph type="body" sz="half" idx="2"/>
          </p:nvPr>
        </p:nvSpPr>
        <p:spPr>
          <a:xfrm>
            <a:off x="520987" y="3206643"/>
            <a:ext cx="2439476" cy="5940702"/>
          </a:xfrm>
        </p:spPr>
        <p:txBody>
          <a:bodyPr/>
          <a:lstStyle>
            <a:lvl1pPr marL="0" indent="0">
              <a:buNone/>
              <a:defRPr sz="1325"/>
            </a:lvl1pPr>
            <a:lvl2pPr marL="378460" indent="0">
              <a:buNone/>
              <a:defRPr sz="1160"/>
            </a:lvl2pPr>
            <a:lvl3pPr marL="756285" indent="0">
              <a:buNone/>
              <a:defRPr sz="995"/>
            </a:lvl3pPr>
            <a:lvl4pPr marL="1134745" indent="0">
              <a:buNone/>
              <a:defRPr sz="830"/>
            </a:lvl4pPr>
            <a:lvl5pPr marL="1512570" indent="0">
              <a:buNone/>
              <a:defRPr sz="830"/>
            </a:lvl5pPr>
            <a:lvl6pPr marL="1891030" indent="0">
              <a:buNone/>
              <a:defRPr sz="830"/>
            </a:lvl6pPr>
            <a:lvl7pPr marL="2268855" indent="0">
              <a:buNone/>
              <a:defRPr sz="830"/>
            </a:lvl7pPr>
            <a:lvl8pPr marL="2647315" indent="0">
              <a:buNone/>
              <a:defRPr sz="830"/>
            </a:lvl8pPr>
            <a:lvl9pPr marL="3025775" indent="0">
              <a:buNone/>
              <a:defRPr sz="83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0001" y="569080"/>
            <a:ext cx="6523654" cy="2066009"/>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520001" y="2879923"/>
            <a:ext cx="6523654" cy="6781951"/>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520001" y="9906943"/>
            <a:ext cx="1701823" cy="569080"/>
          </a:xfrm>
          <a:prstGeom prst="rect">
            <a:avLst/>
          </a:prstGeom>
        </p:spPr>
        <p:txBody>
          <a:bodyPr vert="horz" lIns="91440" tIns="45720" rIns="91440" bIns="45720" rtlCol="0" anchor="ctr"/>
          <a:lstStyle>
            <a:lvl1pPr algn="l">
              <a:defRPr sz="995">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2505462" y="9906943"/>
            <a:ext cx="2552734" cy="569080"/>
          </a:xfrm>
          <a:prstGeom prst="rect">
            <a:avLst/>
          </a:prstGeom>
        </p:spPr>
        <p:txBody>
          <a:bodyPr vert="horz" lIns="91440" tIns="45720" rIns="91440" bIns="45720" rtlCol="0" anchor="ctr"/>
          <a:lstStyle>
            <a:lvl1pPr algn="ctr">
              <a:defRPr sz="99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41833" y="9906943"/>
            <a:ext cx="1701823" cy="569080"/>
          </a:xfrm>
          <a:prstGeom prst="rect">
            <a:avLst/>
          </a:prstGeom>
        </p:spPr>
        <p:txBody>
          <a:bodyPr vert="horz" lIns="91440" tIns="45720" rIns="91440" bIns="45720" rtlCol="0" anchor="ctr"/>
          <a:lstStyle>
            <a:lvl1pPr algn="r">
              <a:defRPr sz="995">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756285" rtl="0" eaLnBrk="1" latinLnBrk="0" hangingPunct="1">
        <a:lnSpc>
          <a:spcPct val="90000"/>
        </a:lnSpc>
        <a:spcBef>
          <a:spcPct val="0"/>
        </a:spcBef>
        <a:buNone/>
        <a:defRPr sz="3640" kern="1200">
          <a:solidFill>
            <a:schemeClr val="tx1"/>
          </a:solidFill>
          <a:latin typeface="+mj-lt"/>
          <a:ea typeface="+mj-ea"/>
          <a:cs typeface="+mj-cs"/>
        </a:defRPr>
      </a:lvl1pPr>
    </p:titleStyle>
    <p:bodyStyle>
      <a:lvl1pPr marL="189230" indent="-189230" algn="l" defTabSz="756285" rtl="0" eaLnBrk="1" latinLnBrk="0" hangingPunct="1">
        <a:lnSpc>
          <a:spcPct val="90000"/>
        </a:lnSpc>
        <a:spcBef>
          <a:spcPct val="166000"/>
        </a:spcBef>
        <a:buFont typeface="Arial" panose="020B0604020202020204" pitchFamily="34" charset="0"/>
        <a:buChar char="•"/>
        <a:defRPr sz="2320" kern="1200">
          <a:solidFill>
            <a:schemeClr val="tx1"/>
          </a:solidFill>
          <a:latin typeface="+mn-lt"/>
          <a:ea typeface="+mn-ea"/>
          <a:cs typeface="+mn-cs"/>
        </a:defRPr>
      </a:lvl1pPr>
      <a:lvl2pPr marL="567055" indent="-189230" algn="l" defTabSz="756285" rtl="0" eaLnBrk="1" latinLnBrk="0" hangingPunct="1">
        <a:lnSpc>
          <a:spcPct val="90000"/>
        </a:lnSpc>
        <a:spcBef>
          <a:spcPct val="83000"/>
        </a:spcBef>
        <a:buFont typeface="Arial" panose="020B0604020202020204" pitchFamily="34" charset="0"/>
        <a:buChar char="•"/>
        <a:defRPr sz="1985" kern="1200">
          <a:solidFill>
            <a:schemeClr val="tx1"/>
          </a:solidFill>
          <a:latin typeface="+mn-lt"/>
          <a:ea typeface="+mn-ea"/>
          <a:cs typeface="+mn-cs"/>
        </a:defRPr>
      </a:lvl2pPr>
      <a:lvl3pPr marL="945515" indent="-189230" algn="l" defTabSz="756285" rtl="0" eaLnBrk="1" latinLnBrk="0" hangingPunct="1">
        <a:lnSpc>
          <a:spcPct val="90000"/>
        </a:lnSpc>
        <a:spcBef>
          <a:spcPct val="83000"/>
        </a:spcBef>
        <a:buFont typeface="Arial" panose="020B0604020202020204" pitchFamily="34" charset="0"/>
        <a:buChar char="•"/>
        <a:defRPr sz="1655" kern="1200">
          <a:solidFill>
            <a:schemeClr val="tx1"/>
          </a:solidFill>
          <a:latin typeface="+mn-lt"/>
          <a:ea typeface="+mn-ea"/>
          <a:cs typeface="+mn-cs"/>
        </a:defRPr>
      </a:lvl3pPr>
      <a:lvl4pPr marL="1323340"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4pPr>
      <a:lvl5pPr marL="1701800"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5pPr>
      <a:lvl6pPr marL="2079625"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6pPr>
      <a:lvl7pPr marL="2458720"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7pPr>
      <a:lvl8pPr marL="2836545"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8pPr>
      <a:lvl9pPr marL="3215005" indent="-189230" algn="l" defTabSz="756285" rtl="0" eaLnBrk="1" latinLnBrk="0" hangingPunct="1">
        <a:lnSpc>
          <a:spcPct val="90000"/>
        </a:lnSpc>
        <a:spcBef>
          <a:spcPct val="83000"/>
        </a:spcBef>
        <a:buFont typeface="Arial" panose="020B0604020202020204" pitchFamily="34" charset="0"/>
        <a:buChar char="•"/>
        <a:defRPr sz="1490" kern="1200">
          <a:solidFill>
            <a:schemeClr val="tx1"/>
          </a:solidFill>
          <a:latin typeface="+mn-lt"/>
          <a:ea typeface="+mn-ea"/>
          <a:cs typeface="+mn-cs"/>
        </a:defRPr>
      </a:lvl9pPr>
    </p:bodyStyle>
    <p:otherStyle>
      <a:defPPr>
        <a:defRPr lang="en-US"/>
      </a:defPPr>
      <a:lvl1pPr marL="0" algn="l" defTabSz="756285" rtl="0" eaLnBrk="1" latinLnBrk="0" hangingPunct="1">
        <a:defRPr sz="1490" kern="1200">
          <a:solidFill>
            <a:schemeClr val="tx1"/>
          </a:solidFill>
          <a:latin typeface="+mn-lt"/>
          <a:ea typeface="+mn-ea"/>
          <a:cs typeface="+mn-cs"/>
        </a:defRPr>
      </a:lvl1pPr>
      <a:lvl2pPr marL="378460" algn="l" defTabSz="756285" rtl="0" eaLnBrk="1" latinLnBrk="0" hangingPunct="1">
        <a:defRPr sz="1490" kern="1200">
          <a:solidFill>
            <a:schemeClr val="tx1"/>
          </a:solidFill>
          <a:latin typeface="+mn-lt"/>
          <a:ea typeface="+mn-ea"/>
          <a:cs typeface="+mn-cs"/>
        </a:defRPr>
      </a:lvl2pPr>
      <a:lvl3pPr marL="756285" algn="l" defTabSz="756285" rtl="0" eaLnBrk="1" latinLnBrk="0" hangingPunct="1">
        <a:defRPr sz="1490" kern="1200">
          <a:solidFill>
            <a:schemeClr val="tx1"/>
          </a:solidFill>
          <a:latin typeface="+mn-lt"/>
          <a:ea typeface="+mn-ea"/>
          <a:cs typeface="+mn-cs"/>
        </a:defRPr>
      </a:lvl3pPr>
      <a:lvl4pPr marL="1134745" algn="l" defTabSz="756285" rtl="0" eaLnBrk="1" latinLnBrk="0" hangingPunct="1">
        <a:defRPr sz="1490" kern="1200">
          <a:solidFill>
            <a:schemeClr val="tx1"/>
          </a:solidFill>
          <a:latin typeface="+mn-lt"/>
          <a:ea typeface="+mn-ea"/>
          <a:cs typeface="+mn-cs"/>
        </a:defRPr>
      </a:lvl4pPr>
      <a:lvl5pPr marL="1512570" algn="l" defTabSz="756285" rtl="0" eaLnBrk="1" latinLnBrk="0" hangingPunct="1">
        <a:defRPr sz="1490" kern="1200">
          <a:solidFill>
            <a:schemeClr val="tx1"/>
          </a:solidFill>
          <a:latin typeface="+mn-lt"/>
          <a:ea typeface="+mn-ea"/>
          <a:cs typeface="+mn-cs"/>
        </a:defRPr>
      </a:lvl5pPr>
      <a:lvl6pPr marL="1891030" algn="l" defTabSz="756285" rtl="0" eaLnBrk="1" latinLnBrk="0" hangingPunct="1">
        <a:defRPr sz="1490" kern="1200">
          <a:solidFill>
            <a:schemeClr val="tx1"/>
          </a:solidFill>
          <a:latin typeface="+mn-lt"/>
          <a:ea typeface="+mn-ea"/>
          <a:cs typeface="+mn-cs"/>
        </a:defRPr>
      </a:lvl6pPr>
      <a:lvl7pPr marL="2268855" algn="l" defTabSz="756285" rtl="0" eaLnBrk="1" latinLnBrk="0" hangingPunct="1">
        <a:defRPr sz="1490" kern="1200">
          <a:solidFill>
            <a:schemeClr val="tx1"/>
          </a:solidFill>
          <a:latin typeface="+mn-lt"/>
          <a:ea typeface="+mn-ea"/>
          <a:cs typeface="+mn-cs"/>
        </a:defRPr>
      </a:lvl7pPr>
      <a:lvl8pPr marL="2647315" algn="l" defTabSz="756285" rtl="0" eaLnBrk="1" latinLnBrk="0" hangingPunct="1">
        <a:defRPr sz="1490" kern="1200">
          <a:solidFill>
            <a:schemeClr val="tx1"/>
          </a:solidFill>
          <a:latin typeface="+mn-lt"/>
          <a:ea typeface="+mn-ea"/>
          <a:cs typeface="+mn-cs"/>
        </a:defRPr>
      </a:lvl8pPr>
      <a:lvl9pPr marL="3025775" algn="l" defTabSz="756285" rtl="0" eaLnBrk="1" latinLnBrk="0" hangingPunct="1">
        <a:defRPr sz="14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2" name="Picture 41"/>
          <p:cNvPicPr>
            <a:picLocks noChangeAspect="1"/>
          </p:cNvPicPr>
          <p:nvPr/>
        </p:nvPicPr>
        <p:blipFill>
          <a:blip r:embed="rId1"/>
          <a:stretch>
            <a:fillRect/>
          </a:stretch>
        </p:blipFill>
        <p:spPr>
          <a:xfrm>
            <a:off x="751840" y="6551295"/>
            <a:ext cx="5007610" cy="1501140"/>
          </a:xfrm>
          <a:prstGeom prst="rect">
            <a:avLst/>
          </a:prstGeom>
        </p:spPr>
      </p:pic>
      <p:pic>
        <p:nvPicPr>
          <p:cNvPr id="39" name="Picture 38"/>
          <p:cNvPicPr>
            <a:picLocks noChangeAspect="1"/>
          </p:cNvPicPr>
          <p:nvPr/>
        </p:nvPicPr>
        <p:blipFill>
          <a:blip r:embed="rId2"/>
          <a:stretch>
            <a:fillRect/>
          </a:stretch>
        </p:blipFill>
        <p:spPr>
          <a:xfrm>
            <a:off x="821690" y="3864610"/>
            <a:ext cx="2492375" cy="2483485"/>
          </a:xfrm>
          <a:prstGeom prst="rect">
            <a:avLst/>
          </a:prstGeom>
        </p:spPr>
      </p:pic>
      <p:pic>
        <p:nvPicPr>
          <p:cNvPr id="8" name="Picture 7" descr="fig1_ode_explained"/>
          <p:cNvPicPr>
            <a:picLocks noChangeAspect="1"/>
          </p:cNvPicPr>
          <p:nvPr/>
        </p:nvPicPr>
        <p:blipFill>
          <a:blip r:embed="rId3"/>
          <a:stretch>
            <a:fillRect/>
          </a:stretch>
        </p:blipFill>
        <p:spPr>
          <a:xfrm>
            <a:off x="340360" y="1556385"/>
            <a:ext cx="6819265" cy="2272665"/>
          </a:xfrm>
          <a:prstGeom prst="rect">
            <a:avLst/>
          </a:prstGeom>
        </p:spPr>
      </p:pic>
      <p:pic>
        <p:nvPicPr>
          <p:cNvPr id="4" name="Picture 3" descr="Screenshot 2024-05-30 at 09.41.42"/>
          <p:cNvPicPr>
            <a:picLocks noChangeAspect="1"/>
          </p:cNvPicPr>
          <p:nvPr/>
        </p:nvPicPr>
        <p:blipFill>
          <a:blip r:embed="rId4"/>
          <a:stretch>
            <a:fillRect/>
          </a:stretch>
        </p:blipFill>
        <p:spPr>
          <a:xfrm>
            <a:off x="508000" y="339725"/>
            <a:ext cx="6292215" cy="993140"/>
          </a:xfrm>
          <a:prstGeom prst="rect">
            <a:avLst/>
          </a:prstGeom>
        </p:spPr>
      </p:pic>
      <p:sp>
        <p:nvSpPr>
          <p:cNvPr id="6" name="Text Box 5"/>
          <p:cNvSpPr txBox="1"/>
          <p:nvPr/>
        </p:nvSpPr>
        <p:spPr>
          <a:xfrm>
            <a:off x="139700" y="155575"/>
            <a:ext cx="305435" cy="368300"/>
          </a:xfrm>
          <a:prstGeom prst="rect">
            <a:avLst/>
          </a:prstGeom>
          <a:noFill/>
        </p:spPr>
        <p:txBody>
          <a:bodyPr wrap="square" rtlCol="0">
            <a:spAutoFit/>
          </a:bodyPr>
          <a:p>
            <a:r>
              <a:rPr lang="en-US" b="1"/>
              <a:t>a</a:t>
            </a:r>
            <a:endParaRPr lang="en-US" b="1"/>
          </a:p>
        </p:txBody>
      </p:sp>
      <p:sp>
        <p:nvSpPr>
          <p:cNvPr id="7" name="Text Box 6"/>
          <p:cNvSpPr txBox="1"/>
          <p:nvPr/>
        </p:nvSpPr>
        <p:spPr>
          <a:xfrm>
            <a:off x="133350" y="1329690"/>
            <a:ext cx="305435" cy="368300"/>
          </a:xfrm>
          <a:prstGeom prst="rect">
            <a:avLst/>
          </a:prstGeom>
          <a:noFill/>
        </p:spPr>
        <p:txBody>
          <a:bodyPr wrap="square" rtlCol="0">
            <a:spAutoFit/>
          </a:bodyPr>
          <a:p>
            <a:r>
              <a:rPr lang="en-US" b="1"/>
              <a:t>b</a:t>
            </a:r>
            <a:endParaRPr lang="en-US" b="1"/>
          </a:p>
        </p:txBody>
      </p:sp>
      <p:sp>
        <p:nvSpPr>
          <p:cNvPr id="5" name="Rectangles 4"/>
          <p:cNvSpPr/>
          <p:nvPr/>
        </p:nvSpPr>
        <p:spPr>
          <a:xfrm>
            <a:off x="5340985" y="1207135"/>
            <a:ext cx="351155" cy="317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9" name="Straight Connector 8"/>
          <p:cNvCxnSpPr/>
          <p:nvPr/>
        </p:nvCxnSpPr>
        <p:spPr>
          <a:xfrm flipV="1">
            <a:off x="1054100" y="2329180"/>
            <a:ext cx="79375" cy="22225"/>
          </a:xfrm>
          <a:prstGeom prst="line">
            <a:avLst/>
          </a:prstGeom>
          <a:ln w="9525">
            <a:solidFill>
              <a:srgbClr val="B2222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1108075" y="2329180"/>
            <a:ext cx="25400" cy="79375"/>
          </a:xfrm>
          <a:prstGeom prst="line">
            <a:avLst/>
          </a:prstGeom>
          <a:ln w="9525">
            <a:solidFill>
              <a:srgbClr val="B2222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2139315" y="2900045"/>
            <a:ext cx="25400" cy="69850"/>
          </a:xfrm>
          <a:prstGeom prst="line">
            <a:avLst/>
          </a:prstGeom>
          <a:ln w="9525">
            <a:solidFill>
              <a:srgbClr val="5377E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2139315" y="2947670"/>
            <a:ext cx="69850" cy="22225"/>
          </a:xfrm>
          <a:prstGeom prst="line">
            <a:avLst/>
          </a:prstGeom>
          <a:ln w="9525">
            <a:solidFill>
              <a:srgbClr val="5377E2"/>
            </a:solidFill>
          </a:ln>
        </p:spPr>
        <p:style>
          <a:lnRef idx="1">
            <a:schemeClr val="accent1"/>
          </a:lnRef>
          <a:fillRef idx="0">
            <a:schemeClr val="accent1"/>
          </a:fillRef>
          <a:effectRef idx="0">
            <a:schemeClr val="accent1"/>
          </a:effectRef>
          <a:fontRef idx="minor">
            <a:schemeClr val="tx1"/>
          </a:fontRef>
        </p:style>
      </p:cxnSp>
      <p:sp>
        <p:nvSpPr>
          <p:cNvPr id="14" name="Rectangles 13"/>
          <p:cNvSpPr/>
          <p:nvPr/>
        </p:nvSpPr>
        <p:spPr>
          <a:xfrm>
            <a:off x="6785610" y="336550"/>
            <a:ext cx="178435" cy="4457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Text Box 17"/>
          <p:cNvSpPr txBox="1"/>
          <p:nvPr/>
        </p:nvSpPr>
        <p:spPr>
          <a:xfrm>
            <a:off x="508000" y="3737610"/>
            <a:ext cx="305435" cy="368300"/>
          </a:xfrm>
          <a:prstGeom prst="rect">
            <a:avLst/>
          </a:prstGeom>
          <a:noFill/>
        </p:spPr>
        <p:txBody>
          <a:bodyPr wrap="square" rtlCol="0">
            <a:spAutoFit/>
          </a:bodyPr>
          <a:p>
            <a:r>
              <a:rPr lang="en-US" b="1"/>
              <a:t>c</a:t>
            </a:r>
            <a:endParaRPr lang="en-US" b="1"/>
          </a:p>
        </p:txBody>
      </p:sp>
      <p:pic>
        <p:nvPicPr>
          <p:cNvPr id="28" name="Picture 27" descr="Screenshot 2024-05-30 at 10.39.18"/>
          <p:cNvPicPr>
            <a:picLocks noChangeAspect="1"/>
          </p:cNvPicPr>
          <p:nvPr/>
        </p:nvPicPr>
        <p:blipFill>
          <a:blip r:embed="rId5"/>
          <a:stretch>
            <a:fillRect/>
          </a:stretch>
        </p:blipFill>
        <p:spPr>
          <a:xfrm>
            <a:off x="3959860" y="3777615"/>
            <a:ext cx="2900680" cy="2755900"/>
          </a:xfrm>
          <a:prstGeom prst="rect">
            <a:avLst/>
          </a:prstGeom>
        </p:spPr>
      </p:pic>
      <p:cxnSp>
        <p:nvCxnSpPr>
          <p:cNvPr id="29" name="Straight Arrow Connector 28"/>
          <p:cNvCxnSpPr/>
          <p:nvPr/>
        </p:nvCxnSpPr>
        <p:spPr>
          <a:xfrm>
            <a:off x="891540" y="4223385"/>
            <a:ext cx="343535" cy="0"/>
          </a:xfrm>
          <a:prstGeom prst="straightConnector1">
            <a:avLst/>
          </a:prstGeom>
          <a:ln w="12700">
            <a:tailEnd type="triangle" w="sm" len="sm"/>
          </a:ln>
        </p:spPr>
        <p:style>
          <a:lnRef idx="1">
            <a:schemeClr val="dk1"/>
          </a:lnRef>
          <a:fillRef idx="0">
            <a:schemeClr val="dk1"/>
          </a:fillRef>
          <a:effectRef idx="0">
            <a:schemeClr val="dk1"/>
          </a:effectRef>
          <a:fontRef idx="minor">
            <a:schemeClr val="tx1"/>
          </a:fontRef>
        </p:style>
      </p:cxnSp>
      <p:sp>
        <p:nvSpPr>
          <p:cNvPr id="30" name="Text Box 29"/>
          <p:cNvSpPr txBox="1"/>
          <p:nvPr/>
        </p:nvSpPr>
        <p:spPr>
          <a:xfrm>
            <a:off x="840105" y="4035425"/>
            <a:ext cx="446405" cy="183515"/>
          </a:xfrm>
          <a:prstGeom prst="rect">
            <a:avLst/>
          </a:prstGeom>
          <a:noFill/>
        </p:spPr>
        <p:txBody>
          <a:bodyPr wrap="none" rtlCol="0">
            <a:spAutoFit/>
          </a:bodyPr>
          <a:p>
            <a:r>
              <a:rPr lang="en-US" sz="600"/>
              <a:t>UMAP1</a:t>
            </a:r>
            <a:endParaRPr lang="en-US" sz="600"/>
          </a:p>
        </p:txBody>
      </p:sp>
      <p:cxnSp>
        <p:nvCxnSpPr>
          <p:cNvPr id="31" name="Straight Arrow Connector 30"/>
          <p:cNvCxnSpPr/>
          <p:nvPr/>
        </p:nvCxnSpPr>
        <p:spPr>
          <a:xfrm>
            <a:off x="891540" y="4218940"/>
            <a:ext cx="0" cy="353695"/>
          </a:xfrm>
          <a:prstGeom prst="straightConnector1">
            <a:avLst/>
          </a:prstGeom>
          <a:ln w="12700">
            <a:tailEnd type="triangle" w="sm" len="sm"/>
          </a:ln>
        </p:spPr>
        <p:style>
          <a:lnRef idx="1">
            <a:schemeClr val="dk1"/>
          </a:lnRef>
          <a:fillRef idx="0">
            <a:schemeClr val="dk1"/>
          </a:fillRef>
          <a:effectRef idx="0">
            <a:schemeClr val="dk1"/>
          </a:effectRef>
          <a:fontRef idx="minor">
            <a:schemeClr val="tx1"/>
          </a:fontRef>
        </p:style>
      </p:cxnSp>
      <p:sp>
        <p:nvSpPr>
          <p:cNvPr id="32" name="Text Box 31"/>
          <p:cNvSpPr txBox="1"/>
          <p:nvPr/>
        </p:nvSpPr>
        <p:spPr>
          <a:xfrm rot="16200000">
            <a:off x="562610" y="4272280"/>
            <a:ext cx="475615" cy="183515"/>
          </a:xfrm>
          <a:prstGeom prst="rect">
            <a:avLst/>
          </a:prstGeom>
          <a:noFill/>
        </p:spPr>
        <p:txBody>
          <a:bodyPr wrap="square" rtlCol="0">
            <a:spAutoFit/>
          </a:bodyPr>
          <a:p>
            <a:r>
              <a:rPr lang="en-US" sz="600"/>
              <a:t>UMAP2</a:t>
            </a:r>
            <a:endParaRPr lang="en-US" sz="600"/>
          </a:p>
        </p:txBody>
      </p:sp>
      <p:sp>
        <p:nvSpPr>
          <p:cNvPr id="33" name="Rectangles 32"/>
          <p:cNvSpPr/>
          <p:nvPr/>
        </p:nvSpPr>
        <p:spPr>
          <a:xfrm>
            <a:off x="1462405" y="3613785"/>
            <a:ext cx="1506220" cy="317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Text Box 33"/>
          <p:cNvSpPr txBox="1"/>
          <p:nvPr/>
        </p:nvSpPr>
        <p:spPr>
          <a:xfrm>
            <a:off x="508000" y="6433820"/>
            <a:ext cx="305435" cy="368300"/>
          </a:xfrm>
          <a:prstGeom prst="rect">
            <a:avLst/>
          </a:prstGeom>
          <a:noFill/>
        </p:spPr>
        <p:txBody>
          <a:bodyPr wrap="square" rtlCol="0">
            <a:spAutoFit/>
          </a:bodyPr>
          <a:p>
            <a:r>
              <a:rPr lang="en-US" b="1"/>
              <a:t>e</a:t>
            </a:r>
            <a:endParaRPr lang="en-US" b="1"/>
          </a:p>
        </p:txBody>
      </p:sp>
      <p:sp>
        <p:nvSpPr>
          <p:cNvPr id="35" name="Text Box 34"/>
          <p:cNvSpPr txBox="1"/>
          <p:nvPr/>
        </p:nvSpPr>
        <p:spPr>
          <a:xfrm>
            <a:off x="3759835" y="3737610"/>
            <a:ext cx="486410" cy="368300"/>
          </a:xfrm>
          <a:prstGeom prst="rect">
            <a:avLst/>
          </a:prstGeom>
          <a:noFill/>
        </p:spPr>
        <p:txBody>
          <a:bodyPr wrap="square" rtlCol="0">
            <a:spAutoFit/>
          </a:bodyPr>
          <a:p>
            <a:r>
              <a:rPr lang="en-US" b="1"/>
              <a:t>d</a:t>
            </a:r>
            <a:endParaRPr lang="en-US" b="1"/>
          </a:p>
        </p:txBody>
      </p:sp>
      <p:pic>
        <p:nvPicPr>
          <p:cNvPr id="43" name="Picture 42"/>
          <p:cNvPicPr>
            <a:picLocks noChangeAspect="1"/>
          </p:cNvPicPr>
          <p:nvPr/>
        </p:nvPicPr>
        <p:blipFill>
          <a:blip r:embed="rId6"/>
          <a:stretch>
            <a:fillRect/>
          </a:stretch>
        </p:blipFill>
        <p:spPr>
          <a:xfrm>
            <a:off x="751840" y="8070215"/>
            <a:ext cx="5007610" cy="1509395"/>
          </a:xfrm>
          <a:prstGeom prst="rect">
            <a:avLst/>
          </a:prstGeom>
        </p:spPr>
      </p:pic>
      <p:sp>
        <p:nvSpPr>
          <p:cNvPr id="44" name="Rectangles 43"/>
          <p:cNvSpPr/>
          <p:nvPr/>
        </p:nvSpPr>
        <p:spPr>
          <a:xfrm>
            <a:off x="6351905" y="156845"/>
            <a:ext cx="179070" cy="542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2024-05-30 at 11.52.15"/>
          <p:cNvPicPr>
            <a:picLocks noChangeAspect="1"/>
          </p:cNvPicPr>
          <p:nvPr/>
        </p:nvPicPr>
        <p:blipFill>
          <a:blip r:embed="rId1"/>
          <a:stretch>
            <a:fillRect/>
          </a:stretch>
        </p:blipFill>
        <p:spPr>
          <a:xfrm>
            <a:off x="309245" y="0"/>
            <a:ext cx="6944360" cy="2537460"/>
          </a:xfrm>
          <a:prstGeom prst="rect">
            <a:avLst/>
          </a:prstGeom>
        </p:spPr>
      </p:pic>
      <p:sp>
        <p:nvSpPr>
          <p:cNvPr id="6" name="Text Box 5"/>
          <p:cNvSpPr txBox="1"/>
          <p:nvPr/>
        </p:nvSpPr>
        <p:spPr>
          <a:xfrm>
            <a:off x="292100" y="269875"/>
            <a:ext cx="305435" cy="368300"/>
          </a:xfrm>
          <a:prstGeom prst="rect">
            <a:avLst/>
          </a:prstGeom>
          <a:noFill/>
        </p:spPr>
        <p:txBody>
          <a:bodyPr wrap="square" rtlCol="0">
            <a:spAutoFit/>
          </a:bodyPr>
          <a:p>
            <a:r>
              <a:rPr lang="en-US" b="1"/>
              <a:t>a</a:t>
            </a:r>
            <a:endParaRPr lang="en-US" b="1"/>
          </a:p>
        </p:txBody>
      </p:sp>
      <p:pic>
        <p:nvPicPr>
          <p:cNvPr id="5" name="Picture 4" descr="Screenshot 2024-05-30 at 11.54.05"/>
          <p:cNvPicPr>
            <a:picLocks noChangeAspect="1"/>
          </p:cNvPicPr>
          <p:nvPr/>
        </p:nvPicPr>
        <p:blipFill>
          <a:blip r:embed="rId2"/>
          <a:stretch>
            <a:fillRect/>
          </a:stretch>
        </p:blipFill>
        <p:spPr>
          <a:xfrm>
            <a:off x="314960" y="2962275"/>
            <a:ext cx="3059430" cy="2018665"/>
          </a:xfrm>
          <a:prstGeom prst="rect">
            <a:avLst/>
          </a:prstGeom>
        </p:spPr>
      </p:pic>
      <p:sp>
        <p:nvSpPr>
          <p:cNvPr id="7" name="Rectangles 6"/>
          <p:cNvSpPr/>
          <p:nvPr/>
        </p:nvSpPr>
        <p:spPr>
          <a:xfrm>
            <a:off x="292100" y="2919095"/>
            <a:ext cx="351155" cy="317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Text Box 7"/>
          <p:cNvSpPr txBox="1"/>
          <p:nvPr/>
        </p:nvSpPr>
        <p:spPr>
          <a:xfrm>
            <a:off x="297815" y="2677795"/>
            <a:ext cx="305435" cy="368300"/>
          </a:xfrm>
          <a:prstGeom prst="rect">
            <a:avLst/>
          </a:prstGeom>
          <a:noFill/>
        </p:spPr>
        <p:txBody>
          <a:bodyPr wrap="square" rtlCol="0">
            <a:spAutoFit/>
          </a:bodyPr>
          <a:p>
            <a:r>
              <a:rPr lang="en-US" b="1"/>
              <a:t>b</a:t>
            </a:r>
            <a:endParaRPr lang="en-US" b="1"/>
          </a:p>
        </p:txBody>
      </p:sp>
      <p:pic>
        <p:nvPicPr>
          <p:cNvPr id="9" name="Picture 8" descr="Screenshot 2024-05-30 at 12.08.25"/>
          <p:cNvPicPr>
            <a:picLocks noChangeAspect="1"/>
          </p:cNvPicPr>
          <p:nvPr/>
        </p:nvPicPr>
        <p:blipFill>
          <a:blip r:embed="rId3"/>
          <a:stretch>
            <a:fillRect/>
          </a:stretch>
        </p:blipFill>
        <p:spPr>
          <a:xfrm>
            <a:off x="3510915" y="2646045"/>
            <a:ext cx="3855085" cy="2759710"/>
          </a:xfrm>
          <a:prstGeom prst="rect">
            <a:avLst/>
          </a:prstGeom>
        </p:spPr>
      </p:pic>
      <p:sp>
        <p:nvSpPr>
          <p:cNvPr id="10" name="Rectangles 9"/>
          <p:cNvSpPr/>
          <p:nvPr/>
        </p:nvSpPr>
        <p:spPr>
          <a:xfrm>
            <a:off x="3510915" y="264604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s 10"/>
          <p:cNvSpPr/>
          <p:nvPr/>
        </p:nvSpPr>
        <p:spPr>
          <a:xfrm>
            <a:off x="4788535" y="264604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Rectangles 11"/>
          <p:cNvSpPr/>
          <p:nvPr/>
        </p:nvSpPr>
        <p:spPr>
          <a:xfrm>
            <a:off x="6014085" y="267779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Rectangles 12"/>
          <p:cNvSpPr/>
          <p:nvPr/>
        </p:nvSpPr>
        <p:spPr>
          <a:xfrm>
            <a:off x="3463290" y="402907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Rectangles 13"/>
          <p:cNvSpPr/>
          <p:nvPr/>
        </p:nvSpPr>
        <p:spPr>
          <a:xfrm>
            <a:off x="4822190" y="402907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Text Box 14"/>
          <p:cNvSpPr txBox="1"/>
          <p:nvPr/>
        </p:nvSpPr>
        <p:spPr>
          <a:xfrm>
            <a:off x="3376930" y="2537460"/>
            <a:ext cx="305435" cy="368300"/>
          </a:xfrm>
          <a:prstGeom prst="rect">
            <a:avLst/>
          </a:prstGeom>
          <a:noFill/>
        </p:spPr>
        <p:txBody>
          <a:bodyPr wrap="square" rtlCol="0">
            <a:spAutoFit/>
          </a:bodyPr>
          <a:p>
            <a:r>
              <a:rPr lang="en-US" b="1"/>
              <a:t>c</a:t>
            </a:r>
            <a:endParaRPr lang="en-US" b="1"/>
          </a:p>
        </p:txBody>
      </p:sp>
      <p:pic>
        <p:nvPicPr>
          <p:cNvPr id="16" name="Picture 15" descr="Screenshot 2024-05-30 at 12.11.18"/>
          <p:cNvPicPr>
            <a:picLocks noChangeAspect="1"/>
          </p:cNvPicPr>
          <p:nvPr/>
        </p:nvPicPr>
        <p:blipFill>
          <a:blip r:embed="rId4"/>
          <a:stretch>
            <a:fillRect/>
          </a:stretch>
        </p:blipFill>
        <p:spPr>
          <a:xfrm>
            <a:off x="314960" y="5593715"/>
            <a:ext cx="6962140" cy="2197100"/>
          </a:xfrm>
          <a:prstGeom prst="rect">
            <a:avLst/>
          </a:prstGeom>
        </p:spPr>
      </p:pic>
      <p:sp>
        <p:nvSpPr>
          <p:cNvPr id="17" name="Rectangles 16"/>
          <p:cNvSpPr/>
          <p:nvPr/>
        </p:nvSpPr>
        <p:spPr>
          <a:xfrm>
            <a:off x="292100" y="559371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Rectangles 17"/>
          <p:cNvSpPr/>
          <p:nvPr/>
        </p:nvSpPr>
        <p:spPr>
          <a:xfrm>
            <a:off x="5007610" y="5593715"/>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Text Box 18"/>
          <p:cNvSpPr txBox="1"/>
          <p:nvPr/>
        </p:nvSpPr>
        <p:spPr>
          <a:xfrm>
            <a:off x="314960" y="5350510"/>
            <a:ext cx="305435" cy="368300"/>
          </a:xfrm>
          <a:prstGeom prst="rect">
            <a:avLst/>
          </a:prstGeom>
          <a:noFill/>
        </p:spPr>
        <p:txBody>
          <a:bodyPr wrap="square" rtlCol="0">
            <a:spAutoFit/>
          </a:bodyPr>
          <a:p>
            <a:r>
              <a:rPr lang="en-US" b="1"/>
              <a:t>d</a:t>
            </a:r>
            <a:endParaRPr lang="en-US"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Picture 14"/>
          <p:cNvPicPr>
            <a:picLocks noChangeAspect="1"/>
          </p:cNvPicPr>
          <p:nvPr/>
        </p:nvPicPr>
        <p:blipFill>
          <a:blip r:embed="rId1"/>
          <a:stretch>
            <a:fillRect/>
          </a:stretch>
        </p:blipFill>
        <p:spPr>
          <a:xfrm>
            <a:off x="441325" y="4695190"/>
            <a:ext cx="6788150" cy="2233295"/>
          </a:xfrm>
          <a:prstGeom prst="rect">
            <a:avLst/>
          </a:prstGeom>
        </p:spPr>
      </p:pic>
      <p:pic>
        <p:nvPicPr>
          <p:cNvPr id="4" name="Picture 3" descr="scvelo_brg_genes"/>
          <p:cNvPicPr>
            <a:picLocks noChangeAspect="1"/>
          </p:cNvPicPr>
          <p:nvPr/>
        </p:nvPicPr>
        <p:blipFill>
          <a:blip r:embed="rId2"/>
          <a:stretch>
            <a:fillRect/>
          </a:stretch>
        </p:blipFill>
        <p:spPr>
          <a:xfrm>
            <a:off x="2476500" y="2560955"/>
            <a:ext cx="4752975" cy="1026795"/>
          </a:xfrm>
          <a:prstGeom prst="rect">
            <a:avLst/>
          </a:prstGeom>
        </p:spPr>
      </p:pic>
      <p:pic>
        <p:nvPicPr>
          <p:cNvPr id="5" name="Picture 4" descr="scvelo_chr_genes"/>
          <p:cNvPicPr>
            <a:picLocks noChangeAspect="1"/>
          </p:cNvPicPr>
          <p:nvPr/>
        </p:nvPicPr>
        <p:blipFill>
          <a:blip r:embed="rId3"/>
          <a:stretch>
            <a:fillRect/>
          </a:stretch>
        </p:blipFill>
        <p:spPr>
          <a:xfrm>
            <a:off x="2478405" y="3590925"/>
            <a:ext cx="4751070" cy="1017270"/>
          </a:xfrm>
          <a:prstGeom prst="rect">
            <a:avLst/>
          </a:prstGeom>
        </p:spPr>
      </p:pic>
      <p:pic>
        <p:nvPicPr>
          <p:cNvPr id="6" name="Picture 5" descr="scvelo_sb_genes"/>
          <p:cNvPicPr>
            <a:picLocks noChangeAspect="1"/>
          </p:cNvPicPr>
          <p:nvPr/>
        </p:nvPicPr>
        <p:blipFill>
          <a:blip r:embed="rId4"/>
          <a:stretch>
            <a:fillRect/>
          </a:stretch>
        </p:blipFill>
        <p:spPr>
          <a:xfrm>
            <a:off x="2476500" y="1543685"/>
            <a:ext cx="4751070" cy="1017270"/>
          </a:xfrm>
          <a:prstGeom prst="rect">
            <a:avLst/>
          </a:prstGeom>
        </p:spPr>
      </p:pic>
      <p:pic>
        <p:nvPicPr>
          <p:cNvPr id="7" name="Picture 6" descr="scvelo_scp_genes"/>
          <p:cNvPicPr>
            <a:picLocks noChangeAspect="1"/>
          </p:cNvPicPr>
          <p:nvPr/>
        </p:nvPicPr>
        <p:blipFill>
          <a:blip r:embed="rId5"/>
          <a:stretch>
            <a:fillRect/>
          </a:stretch>
        </p:blipFill>
        <p:spPr>
          <a:xfrm>
            <a:off x="2472690" y="526415"/>
            <a:ext cx="4751070" cy="1017270"/>
          </a:xfrm>
          <a:prstGeom prst="rect">
            <a:avLst/>
          </a:prstGeom>
        </p:spPr>
      </p:pic>
      <p:pic>
        <p:nvPicPr>
          <p:cNvPr id="8" name="Picture 7" descr="fig3_dotplot_velocity_manual_celltype_rank_genes_groups_dotplot"/>
          <p:cNvPicPr>
            <a:picLocks noChangeAspect="1"/>
          </p:cNvPicPr>
          <p:nvPr/>
        </p:nvPicPr>
        <p:blipFill>
          <a:blip r:embed="rId6"/>
          <a:srcRect r="14974"/>
          <a:stretch>
            <a:fillRect/>
          </a:stretch>
        </p:blipFill>
        <p:spPr>
          <a:xfrm rot="5400000">
            <a:off x="-470535" y="1467485"/>
            <a:ext cx="3728720" cy="1535430"/>
          </a:xfrm>
          <a:prstGeom prst="rect">
            <a:avLst/>
          </a:prstGeom>
        </p:spPr>
      </p:pic>
      <p:pic>
        <p:nvPicPr>
          <p:cNvPr id="9" name="Picture 8" descr="fig3_dotplot_velocity_manual_celltype_rank_genes_groups_dotplot"/>
          <p:cNvPicPr>
            <a:picLocks noChangeAspect="1"/>
          </p:cNvPicPr>
          <p:nvPr/>
        </p:nvPicPr>
        <p:blipFill>
          <a:blip r:embed="rId6"/>
          <a:srcRect l="83676" t="30189" r="-881" b="9224"/>
          <a:stretch>
            <a:fillRect/>
          </a:stretch>
        </p:blipFill>
        <p:spPr>
          <a:xfrm>
            <a:off x="1496060" y="3587750"/>
            <a:ext cx="754380" cy="930275"/>
          </a:xfrm>
          <a:prstGeom prst="rect">
            <a:avLst/>
          </a:prstGeom>
        </p:spPr>
      </p:pic>
      <p:sp>
        <p:nvSpPr>
          <p:cNvPr id="10" name="Text Box 9"/>
          <p:cNvSpPr txBox="1"/>
          <p:nvPr/>
        </p:nvSpPr>
        <p:spPr>
          <a:xfrm>
            <a:off x="436245" y="370840"/>
            <a:ext cx="305435" cy="368300"/>
          </a:xfrm>
          <a:prstGeom prst="rect">
            <a:avLst/>
          </a:prstGeom>
          <a:noFill/>
        </p:spPr>
        <p:txBody>
          <a:bodyPr wrap="square" rtlCol="0">
            <a:spAutoFit/>
          </a:bodyPr>
          <a:p>
            <a:r>
              <a:rPr lang="en-US" b="1"/>
              <a:t>a</a:t>
            </a:r>
            <a:endParaRPr lang="en-US" b="1"/>
          </a:p>
        </p:txBody>
      </p:sp>
      <p:sp>
        <p:nvSpPr>
          <p:cNvPr id="11" name="Text Box 10"/>
          <p:cNvSpPr txBox="1"/>
          <p:nvPr/>
        </p:nvSpPr>
        <p:spPr>
          <a:xfrm>
            <a:off x="2250440" y="370840"/>
            <a:ext cx="305435" cy="368300"/>
          </a:xfrm>
          <a:prstGeom prst="rect">
            <a:avLst/>
          </a:prstGeom>
          <a:noFill/>
        </p:spPr>
        <p:txBody>
          <a:bodyPr wrap="square" rtlCol="0">
            <a:spAutoFit/>
          </a:bodyPr>
          <a:p>
            <a:r>
              <a:rPr lang="en-US" b="1"/>
              <a:t>b</a:t>
            </a:r>
            <a:endParaRPr lang="en-US" b="1"/>
          </a:p>
        </p:txBody>
      </p:sp>
      <p:sp>
        <p:nvSpPr>
          <p:cNvPr id="13" name="Text Box 12"/>
          <p:cNvSpPr txBox="1"/>
          <p:nvPr/>
        </p:nvSpPr>
        <p:spPr>
          <a:xfrm>
            <a:off x="436245" y="4453255"/>
            <a:ext cx="305435" cy="368300"/>
          </a:xfrm>
          <a:prstGeom prst="rect">
            <a:avLst/>
          </a:prstGeom>
          <a:noFill/>
        </p:spPr>
        <p:txBody>
          <a:bodyPr wrap="square" rtlCol="0">
            <a:spAutoFit/>
          </a:bodyPr>
          <a:p>
            <a:r>
              <a:rPr lang="en-US" b="1"/>
              <a:t>c</a:t>
            </a:r>
            <a:endParaRPr lang="en-US"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fig*_ode_hill_same_k"/>
          <p:cNvPicPr>
            <a:picLocks noChangeAspect="1"/>
          </p:cNvPicPr>
          <p:nvPr/>
        </p:nvPicPr>
        <p:blipFill>
          <a:blip r:embed="rId1"/>
          <a:stretch>
            <a:fillRect/>
          </a:stretch>
        </p:blipFill>
        <p:spPr>
          <a:xfrm>
            <a:off x="2859405" y="227330"/>
            <a:ext cx="4429125" cy="2442210"/>
          </a:xfrm>
          <a:prstGeom prst="rect">
            <a:avLst/>
          </a:prstGeom>
        </p:spPr>
      </p:pic>
      <p:pic>
        <p:nvPicPr>
          <p:cNvPr id="5" name="Picture 4" descr="fig*_portrait_comparison"/>
          <p:cNvPicPr>
            <a:picLocks noChangeAspect="1"/>
          </p:cNvPicPr>
          <p:nvPr/>
        </p:nvPicPr>
        <p:blipFill>
          <a:blip r:embed="rId2"/>
          <a:stretch>
            <a:fillRect/>
          </a:stretch>
        </p:blipFill>
        <p:spPr>
          <a:xfrm>
            <a:off x="456565" y="275590"/>
            <a:ext cx="2451100" cy="2346325"/>
          </a:xfrm>
          <a:prstGeom prst="rect">
            <a:avLst/>
          </a:prstGeom>
        </p:spPr>
      </p:pic>
      <p:pic>
        <p:nvPicPr>
          <p:cNvPr id="2" name="Picture 1" descr="fig*_portrait_hill_different_k"/>
          <p:cNvPicPr>
            <a:picLocks noChangeAspect="1"/>
          </p:cNvPicPr>
          <p:nvPr/>
        </p:nvPicPr>
        <p:blipFill>
          <a:blip r:embed="rId3"/>
          <a:stretch>
            <a:fillRect/>
          </a:stretch>
        </p:blipFill>
        <p:spPr>
          <a:xfrm>
            <a:off x="473075" y="2606675"/>
            <a:ext cx="2385060" cy="2345690"/>
          </a:xfrm>
          <a:prstGeom prst="rect">
            <a:avLst/>
          </a:prstGeom>
        </p:spPr>
      </p:pic>
      <p:sp>
        <p:nvSpPr>
          <p:cNvPr id="10" name="Text Box 9"/>
          <p:cNvSpPr txBox="1"/>
          <p:nvPr/>
        </p:nvSpPr>
        <p:spPr>
          <a:xfrm>
            <a:off x="365760" y="175895"/>
            <a:ext cx="305435" cy="368300"/>
          </a:xfrm>
          <a:prstGeom prst="rect">
            <a:avLst/>
          </a:prstGeom>
          <a:noFill/>
        </p:spPr>
        <p:txBody>
          <a:bodyPr wrap="square" rtlCol="0">
            <a:spAutoFit/>
          </a:bodyPr>
          <a:p>
            <a:r>
              <a:rPr lang="en-US" b="1"/>
              <a:t>a</a:t>
            </a:r>
            <a:endParaRPr lang="en-US" b="1"/>
          </a:p>
        </p:txBody>
      </p:sp>
      <p:sp>
        <p:nvSpPr>
          <p:cNvPr id="8" name="Text Box 7"/>
          <p:cNvSpPr txBox="1"/>
          <p:nvPr/>
        </p:nvSpPr>
        <p:spPr>
          <a:xfrm>
            <a:off x="365760" y="2338070"/>
            <a:ext cx="305435" cy="368300"/>
          </a:xfrm>
          <a:prstGeom prst="rect">
            <a:avLst/>
          </a:prstGeom>
          <a:noFill/>
        </p:spPr>
        <p:txBody>
          <a:bodyPr wrap="square" rtlCol="0">
            <a:spAutoFit/>
          </a:bodyPr>
          <a:p>
            <a:r>
              <a:rPr lang="en-US" b="1"/>
              <a:t>b</a:t>
            </a:r>
            <a:endParaRPr lang="en-US" b="1"/>
          </a:p>
        </p:txBody>
      </p:sp>
      <p:pic>
        <p:nvPicPr>
          <p:cNvPr id="11" name="Picture 10" descr="fig4_compare_scVelo_velocyto"/>
          <p:cNvPicPr>
            <a:picLocks noChangeAspect="1"/>
          </p:cNvPicPr>
          <p:nvPr/>
        </p:nvPicPr>
        <p:blipFill>
          <a:blip r:embed="rId4"/>
          <a:srcRect l="48610"/>
          <a:stretch>
            <a:fillRect/>
          </a:stretch>
        </p:blipFill>
        <p:spPr>
          <a:xfrm>
            <a:off x="3769995" y="4911725"/>
            <a:ext cx="3510915" cy="3029585"/>
          </a:xfrm>
          <a:prstGeom prst="rect">
            <a:avLst/>
          </a:prstGeom>
        </p:spPr>
      </p:pic>
      <p:sp>
        <p:nvSpPr>
          <p:cNvPr id="18" name="Rectangles 17"/>
          <p:cNvSpPr/>
          <p:nvPr/>
        </p:nvSpPr>
        <p:spPr>
          <a:xfrm>
            <a:off x="3916680" y="5048250"/>
            <a:ext cx="219075" cy="227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Text Box 11"/>
          <p:cNvSpPr txBox="1"/>
          <p:nvPr/>
        </p:nvSpPr>
        <p:spPr>
          <a:xfrm>
            <a:off x="447675" y="4911725"/>
            <a:ext cx="305435" cy="368300"/>
          </a:xfrm>
          <a:prstGeom prst="rect">
            <a:avLst/>
          </a:prstGeom>
          <a:noFill/>
        </p:spPr>
        <p:txBody>
          <a:bodyPr wrap="square" rtlCol="0">
            <a:spAutoFit/>
          </a:bodyPr>
          <a:p>
            <a:r>
              <a:rPr lang="en-US" b="1"/>
              <a:t>c</a:t>
            </a:r>
            <a:endParaRPr lang="en-US" b="1"/>
          </a:p>
        </p:txBody>
      </p:sp>
      <p:pic>
        <p:nvPicPr>
          <p:cNvPr id="13" name="Picture 12"/>
          <p:cNvPicPr>
            <a:picLocks noChangeAspect="1"/>
          </p:cNvPicPr>
          <p:nvPr/>
        </p:nvPicPr>
        <p:blipFill>
          <a:blip r:embed="rId5"/>
          <a:srcRect t="6792"/>
          <a:stretch>
            <a:fillRect/>
          </a:stretch>
        </p:blipFill>
        <p:spPr>
          <a:xfrm rot="10800000">
            <a:off x="671195" y="5048250"/>
            <a:ext cx="3141980" cy="3002915"/>
          </a:xfrm>
          <a:prstGeom prst="rect">
            <a:avLst/>
          </a:prstGeom>
        </p:spPr>
      </p:pic>
      <p:pic>
        <p:nvPicPr>
          <p:cNvPr id="14" name="Picture 13" descr="fig4_compare_scVelo_velocyto"/>
          <p:cNvPicPr>
            <a:picLocks noChangeAspect="1"/>
          </p:cNvPicPr>
          <p:nvPr/>
        </p:nvPicPr>
        <p:blipFill>
          <a:blip r:embed="rId4"/>
          <a:srcRect l="51657" t="63732" r="38943" b="20692"/>
          <a:stretch>
            <a:fillRect/>
          </a:stretch>
        </p:blipFill>
        <p:spPr>
          <a:xfrm>
            <a:off x="606425" y="6849745"/>
            <a:ext cx="642620" cy="471805"/>
          </a:xfrm>
          <a:prstGeom prst="rect">
            <a:avLst/>
          </a:prstGeom>
        </p:spPr>
      </p:pic>
      <p:pic>
        <p:nvPicPr>
          <p:cNvPr id="3" name="Picture 2" descr="fig*_ode_hill_different_k"/>
          <p:cNvPicPr>
            <a:picLocks noChangeAspect="1"/>
          </p:cNvPicPr>
          <p:nvPr/>
        </p:nvPicPr>
        <p:blipFill>
          <a:blip r:embed="rId6"/>
          <a:stretch>
            <a:fillRect/>
          </a:stretch>
        </p:blipFill>
        <p:spPr>
          <a:xfrm>
            <a:off x="2894965" y="2498090"/>
            <a:ext cx="4399915" cy="2446655"/>
          </a:xfrm>
          <a:prstGeom prst="rect">
            <a:avLst/>
          </a:prstGeom>
        </p:spPr>
      </p:pic>
      <p:sp>
        <p:nvSpPr>
          <p:cNvPr id="4" name="Rectangles 3"/>
          <p:cNvSpPr/>
          <p:nvPr/>
        </p:nvSpPr>
        <p:spPr>
          <a:xfrm>
            <a:off x="6093460" y="2669540"/>
            <a:ext cx="1119505" cy="3816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Words>
  <Application>WPS Writer</Application>
  <PresentationFormat>Widescreen</PresentationFormat>
  <Paragraphs>34</Paragraphs>
  <Slides>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vt:i4>
      </vt:variant>
    </vt:vector>
  </HeadingPairs>
  <TitlesOfParts>
    <vt:vector size="14" baseType="lpstr">
      <vt:lpstr>Arial</vt:lpstr>
      <vt:lpstr>SimSun</vt:lpstr>
      <vt:lpstr>Wingdings</vt:lpstr>
      <vt:lpstr>Calibri</vt:lpstr>
      <vt:lpstr>Helvetica Neue</vt:lpstr>
      <vt:lpstr>Microsoft YaHei</vt:lpstr>
      <vt:lpstr>汉仪旗黑</vt:lpstr>
      <vt:lpstr>Arial Unicode MS</vt:lpstr>
      <vt:lpstr>Calibri Light</vt:lpstr>
      <vt:lpstr>Office Theme</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lumizhang</dc:creator>
  <cp:lastModifiedBy>LumiZhang</cp:lastModifiedBy>
  <cp:revision>5</cp:revision>
  <dcterms:created xsi:type="dcterms:W3CDTF">2024-06-01T13:58:43Z</dcterms:created>
  <dcterms:modified xsi:type="dcterms:W3CDTF">2024-06-01T13:58:43Z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1033-5.7.2.8094</vt:lpwstr>
  </property>
</Properties>
</file>

<file path=docProps/thumbnail.jpeg>
</file>